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9" r:id="rId2"/>
    <p:sldId id="256" r:id="rId3"/>
    <p:sldId id="259" r:id="rId4"/>
    <p:sldId id="257" r:id="rId5"/>
    <p:sldId id="258" r:id="rId6"/>
    <p:sldId id="260" r:id="rId7"/>
    <p:sldId id="261" r:id="rId8"/>
    <p:sldId id="270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8C4"/>
    <a:srgbClr val="FEEED5"/>
    <a:srgbClr val="4F4E4B"/>
    <a:srgbClr val="FEEED2"/>
    <a:srgbClr val="D9C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A32EF-849C-45CA-9B23-75C68059D992}" v="7" dt="2026-06-23T11:14:11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65617" autoAdjust="0"/>
  </p:normalViewPr>
  <p:slideViewPr>
    <p:cSldViewPr snapToGrid="0" snapToObjects="1">
      <p:cViewPr>
        <p:scale>
          <a:sx n="400" d="100"/>
          <a:sy n="400" d="100"/>
        </p:scale>
        <p:origin x="-22038" y="-10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olfo Duarte Pinto" userId="3c1d2390-f3e2-48ed-a692-c2bca7123a2a" providerId="ADAL" clId="{401C4E8A-1D46-4E05-A2F4-EC2C7EA68E13}"/>
    <pc:docChg chg="undo custSel modSld">
      <pc:chgData name="Rodolfo Duarte Pinto" userId="3c1d2390-f3e2-48ed-a692-c2bca7123a2a" providerId="ADAL" clId="{401C4E8A-1D46-4E05-A2F4-EC2C7EA68E13}" dt="2026-06-23T11:14:11.214" v="66" actId="164"/>
      <pc:docMkLst>
        <pc:docMk/>
      </pc:docMkLst>
      <pc:sldChg chg="modSp mod">
        <pc:chgData name="Rodolfo Duarte Pinto" userId="3c1d2390-f3e2-48ed-a692-c2bca7123a2a" providerId="ADAL" clId="{401C4E8A-1D46-4E05-A2F4-EC2C7EA68E13}" dt="2026-06-23T10:57:33.068" v="49" actId="1076"/>
        <pc:sldMkLst>
          <pc:docMk/>
          <pc:sldMk cId="0" sldId="256"/>
        </pc:sldMkLst>
        <pc:spChg chg="mod">
          <ac:chgData name="Rodolfo Duarte Pinto" userId="3c1d2390-f3e2-48ed-a692-c2bca7123a2a" providerId="ADAL" clId="{401C4E8A-1D46-4E05-A2F4-EC2C7EA68E13}" dt="2026-06-23T10:57:32.594" v="48" actId="1076"/>
          <ac:spMkLst>
            <pc:docMk/>
            <pc:sldMk cId="0" sldId="256"/>
            <ac:spMk id="3" creationId="{1F30EF5A-A7E2-0B1A-3BB0-FBBC5979EA00}"/>
          </ac:spMkLst>
        </pc:spChg>
        <pc:picChg chg="mod">
          <ac:chgData name="Rodolfo Duarte Pinto" userId="3c1d2390-f3e2-48ed-a692-c2bca7123a2a" providerId="ADAL" clId="{401C4E8A-1D46-4E05-A2F4-EC2C7EA68E13}" dt="2026-06-23T10:57:33.068" v="49" actId="1076"/>
          <ac:picMkLst>
            <pc:docMk/>
            <pc:sldMk cId="0" sldId="256"/>
            <ac:picMk id="6" creationId="{6567E9DE-92E3-27C1-97DA-3F1436D1E979}"/>
          </ac:picMkLst>
        </pc:picChg>
      </pc:sldChg>
      <pc:sldChg chg="delSp mod">
        <pc:chgData name="Rodolfo Duarte Pinto" userId="3c1d2390-f3e2-48ed-a692-c2bca7123a2a" providerId="ADAL" clId="{401C4E8A-1D46-4E05-A2F4-EC2C7EA68E13}" dt="2026-06-22T11:21:46.031" v="42" actId="478"/>
        <pc:sldMkLst>
          <pc:docMk/>
          <pc:sldMk cId="0" sldId="257"/>
        </pc:sldMkLst>
        <pc:cxnChg chg="del">
          <ac:chgData name="Rodolfo Duarte Pinto" userId="3c1d2390-f3e2-48ed-a692-c2bca7123a2a" providerId="ADAL" clId="{401C4E8A-1D46-4E05-A2F4-EC2C7EA68E13}" dt="2026-06-22T11:21:46.031" v="42" actId="478"/>
          <ac:cxnSpMkLst>
            <pc:docMk/>
            <pc:sldMk cId="0" sldId="257"/>
            <ac:cxnSpMk id="4" creationId="{4B3B815E-93F8-CDDA-E6B8-661CF257470D}"/>
          </ac:cxnSpMkLst>
        </pc:cxnChg>
      </pc:sldChg>
      <pc:sldChg chg="delSp mod">
        <pc:chgData name="Rodolfo Duarte Pinto" userId="3c1d2390-f3e2-48ed-a692-c2bca7123a2a" providerId="ADAL" clId="{401C4E8A-1D46-4E05-A2F4-EC2C7EA68E13}" dt="2026-06-22T11:21:49.737" v="43" actId="478"/>
        <pc:sldMkLst>
          <pc:docMk/>
          <pc:sldMk cId="0" sldId="258"/>
        </pc:sldMkLst>
        <pc:cxnChg chg="del">
          <ac:chgData name="Rodolfo Duarte Pinto" userId="3c1d2390-f3e2-48ed-a692-c2bca7123a2a" providerId="ADAL" clId="{401C4E8A-1D46-4E05-A2F4-EC2C7EA68E13}" dt="2026-06-22T11:21:49.737" v="43" actId="478"/>
          <ac:cxnSpMkLst>
            <pc:docMk/>
            <pc:sldMk cId="0" sldId="258"/>
            <ac:cxnSpMk id="6" creationId="{10A9C882-4754-0FC3-266A-A2FDEBA8D512}"/>
          </ac:cxnSpMkLst>
        </pc:cxnChg>
      </pc:sldChg>
      <pc:sldChg chg="delSp mod">
        <pc:chgData name="Rodolfo Duarte Pinto" userId="3c1d2390-f3e2-48ed-a692-c2bca7123a2a" providerId="ADAL" clId="{401C4E8A-1D46-4E05-A2F4-EC2C7EA68E13}" dt="2026-06-22T11:21:42.495" v="41" actId="478"/>
        <pc:sldMkLst>
          <pc:docMk/>
          <pc:sldMk cId="0" sldId="259"/>
        </pc:sldMkLst>
        <pc:cxnChg chg="del">
          <ac:chgData name="Rodolfo Duarte Pinto" userId="3c1d2390-f3e2-48ed-a692-c2bca7123a2a" providerId="ADAL" clId="{401C4E8A-1D46-4E05-A2F4-EC2C7EA68E13}" dt="2026-06-22T11:21:42.495" v="41" actId="478"/>
          <ac:cxnSpMkLst>
            <pc:docMk/>
            <pc:sldMk cId="0" sldId="259"/>
            <ac:cxnSpMk id="6" creationId="{F92B6072-D120-A9C4-AA43-DEE91885BEB0}"/>
          </ac:cxnSpMkLst>
        </pc:cxnChg>
      </pc:sldChg>
      <pc:sldChg chg="delSp mod">
        <pc:chgData name="Rodolfo Duarte Pinto" userId="3c1d2390-f3e2-48ed-a692-c2bca7123a2a" providerId="ADAL" clId="{401C4E8A-1D46-4E05-A2F4-EC2C7EA68E13}" dt="2026-06-22T11:21:52.815" v="44" actId="478"/>
        <pc:sldMkLst>
          <pc:docMk/>
          <pc:sldMk cId="0" sldId="260"/>
        </pc:sldMkLst>
        <pc:cxnChg chg="del">
          <ac:chgData name="Rodolfo Duarte Pinto" userId="3c1d2390-f3e2-48ed-a692-c2bca7123a2a" providerId="ADAL" clId="{401C4E8A-1D46-4E05-A2F4-EC2C7EA68E13}" dt="2026-06-22T11:21:52.815" v="44" actId="478"/>
          <ac:cxnSpMkLst>
            <pc:docMk/>
            <pc:sldMk cId="0" sldId="260"/>
            <ac:cxnSpMk id="4" creationId="{003E10C5-A059-5A3E-480D-F970E055B97C}"/>
          </ac:cxnSpMkLst>
        </pc:cxnChg>
      </pc:sldChg>
      <pc:sldChg chg="addSp delSp modSp mod">
        <pc:chgData name="Rodolfo Duarte Pinto" userId="3c1d2390-f3e2-48ed-a692-c2bca7123a2a" providerId="ADAL" clId="{401C4E8A-1D46-4E05-A2F4-EC2C7EA68E13}" dt="2026-06-23T11:14:11.214" v="66" actId="164"/>
        <pc:sldMkLst>
          <pc:docMk/>
          <pc:sldMk cId="0" sldId="261"/>
        </pc:sldMkLst>
        <pc:spChg chg="mod">
          <ac:chgData name="Rodolfo Duarte Pinto" userId="3c1d2390-f3e2-48ed-a692-c2bca7123a2a" providerId="ADAL" clId="{401C4E8A-1D46-4E05-A2F4-EC2C7EA68E13}" dt="2026-06-22T11:21:16.556" v="40" actId="20577"/>
          <ac:spMkLst>
            <pc:docMk/>
            <pc:sldMk cId="0" sldId="261"/>
            <ac:spMk id="3" creationId="{19318238-98A6-C156-2F67-CC0302BE5DB2}"/>
          </ac:spMkLst>
        </pc:spChg>
        <pc:spChg chg="add mod">
          <ac:chgData name="Rodolfo Duarte Pinto" userId="3c1d2390-f3e2-48ed-a692-c2bca7123a2a" providerId="ADAL" clId="{401C4E8A-1D46-4E05-A2F4-EC2C7EA68E13}" dt="2026-06-23T11:14:11.214" v="66" actId="164"/>
          <ac:spMkLst>
            <pc:docMk/>
            <pc:sldMk cId="0" sldId="261"/>
            <ac:spMk id="5" creationId="{496937F7-7D3C-E64F-A1C9-9CEA637F32E5}"/>
          </ac:spMkLst>
        </pc:spChg>
        <pc:grpChg chg="add mod">
          <ac:chgData name="Rodolfo Duarte Pinto" userId="3c1d2390-f3e2-48ed-a692-c2bca7123a2a" providerId="ADAL" clId="{401C4E8A-1D46-4E05-A2F4-EC2C7EA68E13}" dt="2026-06-23T11:14:11.214" v="66" actId="164"/>
          <ac:grpSpMkLst>
            <pc:docMk/>
            <pc:sldMk cId="0" sldId="261"/>
            <ac:grpSpMk id="6" creationId="{7F55A055-FFC4-280E-24E7-6DC3E7639384}"/>
          </ac:grpSpMkLst>
        </pc:grpChg>
        <pc:picChg chg="add mod ord">
          <ac:chgData name="Rodolfo Duarte Pinto" userId="3c1d2390-f3e2-48ed-a692-c2bca7123a2a" providerId="ADAL" clId="{401C4E8A-1D46-4E05-A2F4-EC2C7EA68E13}" dt="2026-06-23T11:14:11.214" v="66" actId="164"/>
          <ac:picMkLst>
            <pc:docMk/>
            <pc:sldMk cId="0" sldId="261"/>
            <ac:picMk id="4" creationId="{98C8F205-1CD1-D524-FB9A-CC227958BEB5}"/>
          </ac:picMkLst>
        </pc:picChg>
        <pc:picChg chg="del">
          <ac:chgData name="Rodolfo Duarte Pinto" userId="3c1d2390-f3e2-48ed-a692-c2bca7123a2a" providerId="ADAL" clId="{401C4E8A-1D46-4E05-A2F4-EC2C7EA68E13}" dt="2026-06-23T11:11:34.164" v="50" actId="478"/>
          <ac:picMkLst>
            <pc:docMk/>
            <pc:sldMk cId="0" sldId="261"/>
            <ac:picMk id="7" creationId="{A42E4FA2-6A3A-8B5D-D2B1-59C36FEAB9BE}"/>
          </ac:picMkLst>
        </pc:picChg>
        <pc:cxnChg chg="del">
          <ac:chgData name="Rodolfo Duarte Pinto" userId="3c1d2390-f3e2-48ed-a692-c2bca7123a2a" providerId="ADAL" clId="{401C4E8A-1D46-4E05-A2F4-EC2C7EA68E13}" dt="2026-06-22T11:21:55.302" v="45" actId="478"/>
          <ac:cxnSpMkLst>
            <pc:docMk/>
            <pc:sldMk cId="0" sldId="261"/>
            <ac:cxnSpMk id="4" creationId="{E72F73DE-66EF-DDB5-1A03-EA5A8EB5EC3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11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49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Objetivo:</a:t>
            </a:r>
            <a:br>
              <a:rPr lang="pt-PT" dirty="0"/>
            </a:br>
            <a:r>
              <a:rPr lang="pt-PT" dirty="0"/>
              <a:t>Introduzir o conceito de algoritmo de forma simples, visual e próxima das rotinas das crianças.</a:t>
            </a:r>
          </a:p>
          <a:p>
            <a:r>
              <a:rPr lang="pt-PT" b="1" dirty="0"/>
              <a:t>Fala sugerida:</a:t>
            </a:r>
            <a:br>
              <a:rPr lang="pt-PT" dirty="0"/>
            </a:br>
            <a:r>
              <a:rPr lang="pt-PT" dirty="0"/>
              <a:t>“Hoje vamos descobrir uma palavra nova: algoritmo. Um algoritmo é uma sequência de passos para fazer uma tarefa. Quando fazemos as coisas por ordem, conseguimos chegar ao fim com mais facilidade.”</a:t>
            </a:r>
          </a:p>
          <a:p>
            <a:r>
              <a:rPr lang="pt-PT" b="1" dirty="0"/>
              <a:t>Perguntas para as crianças:</a:t>
            </a:r>
            <a:br>
              <a:rPr lang="pt-PT" dirty="0"/>
            </a:br>
            <a:r>
              <a:rPr lang="pt-PT" dirty="0"/>
              <a:t>“O que veem nestes cartões?”</a:t>
            </a:r>
            <a:br>
              <a:rPr lang="pt-PT" dirty="0"/>
            </a:br>
            <a:r>
              <a:rPr lang="pt-PT" dirty="0"/>
              <a:t>“Acham que estas imagens mostram coisas que fazemos todos os dias?”</a:t>
            </a:r>
            <a:br>
              <a:rPr lang="pt-PT" dirty="0"/>
            </a:br>
            <a:r>
              <a:rPr lang="pt-PT" dirty="0"/>
              <a:t>“Será que podemos trocar a ordem dos cartões?”</a:t>
            </a:r>
            <a:br>
              <a:rPr lang="pt-PT" dirty="0"/>
            </a:br>
            <a:r>
              <a:rPr lang="pt-PT" dirty="0"/>
              <a:t>“O que acontece se fizermos uma coisa antes da outra?”</a:t>
            </a:r>
          </a:p>
          <a:p>
            <a:r>
              <a:rPr lang="pt-PT" b="1" dirty="0"/>
              <a:t>Orientação:</a:t>
            </a:r>
            <a:br>
              <a:rPr lang="pt-PT" dirty="0"/>
            </a:br>
            <a:r>
              <a:rPr lang="pt-PT" dirty="0"/>
              <a:t>Explorar a imagem como uma conversa inicial. Não é necessário apresentar uma definição formal. A ideia principal é que as crianças percebam que muitas tarefas do quotidiano têm uma ordem. Usar expressões como “primeiro”, “depois”, “a seguir” e “no fim” para ajudar a organizar o pensamento.</a:t>
            </a:r>
          </a:p>
          <a:p>
            <a:r>
              <a:rPr lang="pt-PT" b="1" dirty="0"/>
              <a:t>Ideia-chave:</a:t>
            </a:r>
            <a:br>
              <a:rPr lang="pt-PT" dirty="0"/>
            </a:br>
            <a:r>
              <a:rPr lang="pt-PT" dirty="0"/>
              <a:t>Um algoritmo é uma sequência de passos.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Objetivo:</a:t>
            </a:r>
            <a:br>
              <a:rPr lang="pt-PT" dirty="0"/>
            </a:br>
            <a:r>
              <a:rPr lang="pt-PT" dirty="0"/>
              <a:t>Mostrar que uma receita é um exemplo simples de algoritmo.</a:t>
            </a:r>
          </a:p>
          <a:p>
            <a:r>
              <a:rPr lang="pt-PT" b="1" dirty="0"/>
              <a:t>Fala sugerida:</a:t>
            </a:r>
            <a:br>
              <a:rPr lang="pt-PT" dirty="0"/>
            </a:br>
            <a:r>
              <a:rPr lang="pt-PT" dirty="0"/>
              <a:t>“Quando fazemos uma receita, também seguimos passos. Primeiro juntamos alguns ingredientes, depois misturamos, depois continuamos até a receita ficar pronta. Se mudarmos muito a ordem, pode não correr bem.”</a:t>
            </a:r>
          </a:p>
          <a:p>
            <a:r>
              <a:rPr lang="pt-PT" b="1" dirty="0"/>
              <a:t>Perguntas para as crianças:</a:t>
            </a:r>
            <a:br>
              <a:rPr lang="pt-PT" dirty="0"/>
            </a:br>
            <a:r>
              <a:rPr lang="pt-PT" dirty="0"/>
              <a:t>“O que aparece nesta imagem?”</a:t>
            </a:r>
            <a:br>
              <a:rPr lang="pt-PT" dirty="0"/>
            </a:br>
            <a:r>
              <a:rPr lang="pt-PT" dirty="0"/>
              <a:t>“Que ingredientes conseguem ver?”</a:t>
            </a:r>
            <a:br>
              <a:rPr lang="pt-PT" dirty="0"/>
            </a:br>
            <a:r>
              <a:rPr lang="pt-PT" dirty="0"/>
              <a:t>“O que fazemos primeiro numa receita?”</a:t>
            </a:r>
            <a:br>
              <a:rPr lang="pt-PT" dirty="0"/>
            </a:br>
            <a:r>
              <a:rPr lang="pt-PT" dirty="0"/>
              <a:t>“E se pusermos tudo fora de ordem, será que a receita fica igual?”</a:t>
            </a:r>
          </a:p>
          <a:p>
            <a:r>
              <a:rPr lang="pt-PT" b="1" dirty="0"/>
              <a:t>Orientação:</a:t>
            </a:r>
            <a:br>
              <a:rPr lang="pt-PT" dirty="0"/>
            </a:br>
            <a:r>
              <a:rPr lang="pt-PT" dirty="0"/>
              <a:t>Relacionar a receita com experiências conhecidas das crianças, como fazer um bolo, uma sandes ou uma salada de fruta. Reforçar a ideia de ordem, sem tornar a explicação demasiado técnica. O importante é perceber que a receita tem passos que nos ajudam a chegar a um resultado.</a:t>
            </a:r>
          </a:p>
          <a:p>
            <a:r>
              <a:rPr lang="pt-PT" b="1" dirty="0"/>
              <a:t>Ideia-chave:</a:t>
            </a:r>
            <a:br>
              <a:rPr lang="pt-PT" dirty="0"/>
            </a:br>
            <a:r>
              <a:rPr lang="pt-PT" dirty="0"/>
              <a:t>Uma receita é uma sequência de passos para conseguir um resultado.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Objetivo:</a:t>
            </a:r>
            <a:br>
              <a:rPr lang="pt-PT" dirty="0"/>
            </a:br>
            <a:r>
              <a:rPr lang="pt-PT" dirty="0"/>
              <a:t>Demonstrar como uma rotina diária pode ser dividida em passos simples.</a:t>
            </a:r>
          </a:p>
          <a:p>
            <a:r>
              <a:rPr lang="pt-PT" b="1" dirty="0"/>
              <a:t>Fala sugerida:</a:t>
            </a:r>
            <a:br>
              <a:rPr lang="pt-PT" dirty="0"/>
            </a:br>
            <a:r>
              <a:rPr lang="pt-PT" dirty="0"/>
              <a:t>“Escovar os dentes também pode ser um algoritmo. Temos de seguir alguns passos: pegar na escova, pôr a pasta, escovar, passar por água e deixar tudo arrumado.”</a:t>
            </a:r>
          </a:p>
          <a:p>
            <a:r>
              <a:rPr lang="pt-PT" b="1" dirty="0"/>
              <a:t>Perguntas para as crianças:</a:t>
            </a:r>
            <a:br>
              <a:rPr lang="pt-PT" dirty="0"/>
            </a:br>
            <a:r>
              <a:rPr lang="pt-PT" dirty="0"/>
              <a:t>“O que está a acontecer primeiro?”</a:t>
            </a:r>
            <a:br>
              <a:rPr lang="pt-PT" dirty="0"/>
            </a:br>
            <a:r>
              <a:rPr lang="pt-PT" dirty="0"/>
              <a:t>“O que vem a seguir?”</a:t>
            </a:r>
            <a:br>
              <a:rPr lang="pt-PT" dirty="0"/>
            </a:br>
            <a:r>
              <a:rPr lang="pt-PT" dirty="0"/>
              <a:t>“Podemos lavar a boca antes de escovar os dentes?”</a:t>
            </a:r>
            <a:br>
              <a:rPr lang="pt-PT" dirty="0"/>
            </a:br>
            <a:r>
              <a:rPr lang="pt-PT" dirty="0"/>
              <a:t>“Que passo vem depois nesta sequência?”</a:t>
            </a:r>
          </a:p>
          <a:p>
            <a:r>
              <a:rPr lang="pt-PT" b="1" dirty="0"/>
              <a:t>Orientação:</a:t>
            </a:r>
            <a:br>
              <a:rPr lang="pt-PT" dirty="0"/>
            </a:br>
            <a:r>
              <a:rPr lang="pt-PT" dirty="0"/>
              <a:t>Pedir às crianças que descrevam oralmente a sua própria rotina de escovar os dentes. Podem surgir passos adicionais, como ir buscar a escova, abrir a torneira, limpar a boca ou guardar a escova. Valorizar essas contribuições e ajudar o grupo a organizar os passos por ordem.</a:t>
            </a:r>
          </a:p>
          <a:p>
            <a:r>
              <a:rPr lang="pt-PT" b="1" dirty="0"/>
              <a:t>Ideia-chave:</a:t>
            </a:r>
            <a:br>
              <a:rPr lang="pt-PT" dirty="0"/>
            </a:br>
            <a:r>
              <a:rPr lang="pt-PT" dirty="0"/>
              <a:t>As tarefas do dia a dia podem ser organizadas em passos.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Objetivo:</a:t>
            </a:r>
            <a:br>
              <a:rPr lang="pt-PT" dirty="0"/>
            </a:br>
            <a:r>
              <a:rPr lang="pt-PT" dirty="0"/>
              <a:t>Explorar a importância da ordem numa sequência de ações.</a:t>
            </a:r>
          </a:p>
          <a:p>
            <a:r>
              <a:rPr lang="pt-PT" b="1" dirty="0"/>
              <a:t>Fala sugerida:</a:t>
            </a:r>
            <a:br>
              <a:rPr lang="pt-PT" dirty="0"/>
            </a:br>
            <a:r>
              <a:rPr lang="pt-PT" dirty="0"/>
              <a:t>“Agora temos outro exemplo: vestir-se. Para nos vestirmos, também seguimos passos. Há peças de roupa que têm de vir antes de outras. A ordem ajuda-nos a fazer a tarefa corretamente.”</a:t>
            </a:r>
          </a:p>
          <a:p>
            <a:r>
              <a:rPr lang="pt-PT" b="1" dirty="0"/>
              <a:t>Perguntas para as crianças:</a:t>
            </a:r>
            <a:br>
              <a:rPr lang="pt-PT" dirty="0"/>
            </a:br>
            <a:r>
              <a:rPr lang="pt-PT" dirty="0"/>
              <a:t>“O que devemos vestir primeiro?”</a:t>
            </a:r>
            <a:br>
              <a:rPr lang="pt-PT" dirty="0"/>
            </a:br>
            <a:r>
              <a:rPr lang="pt-PT" dirty="0"/>
              <a:t>“E depois?”</a:t>
            </a:r>
            <a:br>
              <a:rPr lang="pt-PT" dirty="0"/>
            </a:br>
            <a:r>
              <a:rPr lang="pt-PT" dirty="0"/>
              <a:t>“Faz sentido calçar as botas antes das meias?”</a:t>
            </a:r>
            <a:br>
              <a:rPr lang="pt-PT" dirty="0"/>
            </a:br>
            <a:r>
              <a:rPr lang="pt-PT" dirty="0"/>
              <a:t>“E se vestirmos o casaco antes da camisola?”</a:t>
            </a:r>
          </a:p>
          <a:p>
            <a:r>
              <a:rPr lang="pt-PT" b="1" dirty="0"/>
              <a:t>Orientação:</a:t>
            </a:r>
            <a:br>
              <a:rPr lang="pt-PT" dirty="0"/>
            </a:br>
            <a:r>
              <a:rPr lang="pt-PT" dirty="0"/>
              <a:t>Usar este slide para preparar a atividade prática. A equipa educativa pode distribuir cartões com peças de roupa e pedir às crianças que os organizem em sequência. O foco deve estar na justificação oral: “Porque colocaste este cartão primeiro?” Aceitar pequenas variações quando fizerem sentido, mas reforçar que algumas ações precisam mesmo de acontecer antes de outras.</a:t>
            </a:r>
          </a:p>
          <a:p>
            <a:r>
              <a:rPr lang="pt-PT" b="1" dirty="0"/>
              <a:t>Ideia-chave:</a:t>
            </a:r>
            <a:br>
              <a:rPr lang="pt-PT" dirty="0"/>
            </a:br>
            <a:r>
              <a:rPr lang="pt-PT" dirty="0"/>
              <a:t>A ordem dos passos é importante para completar uma tarefa.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Objetivo:</a:t>
            </a:r>
            <a:br>
              <a:rPr lang="pt-PT" dirty="0"/>
            </a:br>
            <a:r>
              <a:rPr lang="pt-PT" dirty="0"/>
              <a:t>Aplicar o conceito de algoritmo através da organização de cartões em sequência.</a:t>
            </a:r>
          </a:p>
          <a:p>
            <a:r>
              <a:rPr lang="pt-PT" b="1" dirty="0"/>
              <a:t>Fala sugerida:</a:t>
            </a:r>
            <a:br>
              <a:rPr lang="pt-PT" dirty="0"/>
            </a:br>
            <a:r>
              <a:rPr lang="pt-PT" dirty="0"/>
              <a:t>“Agora vamos experimentar. Cada grupo vai observar os cartões e tentar colocá-los pela ordem certa. Quando terminarem, vamos ver se a sequência ajuda a completar a tarefa.”</a:t>
            </a:r>
          </a:p>
          <a:p>
            <a:r>
              <a:rPr lang="pt-PT" b="1" dirty="0"/>
              <a:t>Perguntas para as crianças:</a:t>
            </a:r>
            <a:br>
              <a:rPr lang="pt-PT" dirty="0"/>
            </a:br>
            <a:r>
              <a:rPr lang="pt-PT" dirty="0"/>
              <a:t>“Qual é o primeiro passo?”</a:t>
            </a:r>
            <a:br>
              <a:rPr lang="pt-PT" dirty="0"/>
            </a:br>
            <a:r>
              <a:rPr lang="pt-PT" dirty="0"/>
              <a:t>“Qual vem a seguir?”</a:t>
            </a:r>
            <a:br>
              <a:rPr lang="pt-PT" dirty="0"/>
            </a:br>
            <a:r>
              <a:rPr lang="pt-PT" dirty="0"/>
              <a:t>“Este cartão está no sítio certo?”</a:t>
            </a:r>
            <a:br>
              <a:rPr lang="pt-PT" dirty="0"/>
            </a:br>
            <a:r>
              <a:rPr lang="pt-PT" dirty="0"/>
              <a:t>“O que aconteceria se trocássemos estes dois cartões?”</a:t>
            </a:r>
            <a:br>
              <a:rPr lang="pt-PT" dirty="0"/>
            </a:br>
            <a:r>
              <a:rPr lang="pt-PT" dirty="0"/>
              <a:t>“Conseguem explicar a vossa sequência?”</a:t>
            </a:r>
          </a:p>
          <a:p>
            <a:r>
              <a:rPr lang="pt-PT" b="1" dirty="0"/>
              <a:t>Orientação:</a:t>
            </a:r>
            <a:br>
              <a:rPr lang="pt-PT" dirty="0"/>
            </a:br>
            <a:r>
              <a:rPr lang="pt-PT" dirty="0"/>
              <a:t>Promover o trabalho em pequeno grupo. As crianças podem organizar os cartões no chão ou numa mesa. Incentivar a conversa entre pares e aceitar diferentes sequências quando fizerem sentido, pedindo sempre que expliquem o raciocínio. O objetivo não é apenas acertar na ordem, mas conseguir justificar a sequência escolhida.</a:t>
            </a:r>
          </a:p>
          <a:p>
            <a:r>
              <a:rPr lang="pt-PT" b="1" dirty="0"/>
              <a:t>Ideia-chave:</a:t>
            </a:r>
            <a:br>
              <a:rPr lang="pt-PT" dirty="0"/>
            </a:br>
            <a:r>
              <a:rPr lang="pt-PT" dirty="0"/>
              <a:t>Criar um algoritmo é organizar passos numa ordem que faça sentido.</a:t>
            </a:r>
          </a:p>
          <a:p>
            <a:br>
              <a:rPr lang="pt-PT" dirty="0"/>
            </a:b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Objetivo:</a:t>
            </a:r>
            <a:br>
              <a:rPr lang="pt-PT" dirty="0"/>
            </a:br>
            <a:r>
              <a:rPr lang="pt-PT" dirty="0"/>
              <a:t>Consolidar a ideia de algoritmo e relacioná-la com outras rotinas do quotidiano.</a:t>
            </a:r>
          </a:p>
          <a:p>
            <a:r>
              <a:rPr lang="pt-PT" b="1" dirty="0"/>
              <a:t>Fala sugerida:</a:t>
            </a:r>
            <a:br>
              <a:rPr lang="pt-PT" dirty="0"/>
            </a:br>
            <a:r>
              <a:rPr lang="pt-PT" dirty="0"/>
              <a:t>“Hoje descobrimos que muitas coisas que fazemos todos os dias têm passos. Quando organizamos esses passos por ordem, estamos a criar um algoritmo.”</a:t>
            </a:r>
          </a:p>
          <a:p>
            <a:r>
              <a:rPr lang="pt-PT" b="1" dirty="0"/>
              <a:t>Perguntas para as crianças:</a:t>
            </a:r>
            <a:br>
              <a:rPr lang="pt-PT" dirty="0"/>
            </a:br>
            <a:r>
              <a:rPr lang="pt-PT" dirty="0"/>
              <a:t>“O que é um algoritmo?”</a:t>
            </a:r>
            <a:br>
              <a:rPr lang="pt-PT" dirty="0"/>
            </a:br>
            <a:r>
              <a:rPr lang="pt-PT" dirty="0"/>
              <a:t>“Que rotina organizámos hoje?”</a:t>
            </a:r>
            <a:br>
              <a:rPr lang="pt-PT" dirty="0"/>
            </a:br>
            <a:r>
              <a:rPr lang="pt-PT" dirty="0"/>
              <a:t>“Que outras coisas fazemos por passos?”</a:t>
            </a:r>
            <a:br>
              <a:rPr lang="pt-PT" dirty="0"/>
            </a:br>
            <a:r>
              <a:rPr lang="pt-PT" dirty="0"/>
              <a:t>“Como fazemos para lavar as mãos?”</a:t>
            </a:r>
            <a:br>
              <a:rPr lang="pt-PT" dirty="0"/>
            </a:br>
            <a:r>
              <a:rPr lang="pt-PT" dirty="0"/>
              <a:t>“Como fazemos para arrumar os brinquedos?”</a:t>
            </a:r>
          </a:p>
          <a:p>
            <a:r>
              <a:rPr lang="pt-PT" b="1" dirty="0"/>
              <a:t>Orientação:</a:t>
            </a:r>
            <a:br>
              <a:rPr lang="pt-PT" dirty="0"/>
            </a:br>
            <a:r>
              <a:rPr lang="pt-PT" dirty="0"/>
              <a:t>Encerrar com exemplos próximos das crianças: lavar as mãos, arrumar a mochila, pôr a mesa, fazer uma fila, guardar os brinquedos ou preparar-se para sair. O objetivo é que percebam que os algoritmos não existem apenas nos computadores; também aparecem nas tarefas do dia a dia quando seguimos passos organizados.</a:t>
            </a:r>
          </a:p>
          <a:p>
            <a:r>
              <a:rPr lang="pt-PT" b="1" dirty="0"/>
              <a:t>Ideia-chave:</a:t>
            </a:r>
            <a:br>
              <a:rPr lang="pt-PT" dirty="0"/>
            </a:br>
            <a:r>
              <a:rPr lang="pt-PT" dirty="0"/>
              <a:t>Os algoritmos ajudam-nos a organizar ações e resolver tarefas passo a passo.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BC21-DC29-FB9A-F976-D19C0FAEAF14}"/>
              </a:ext>
            </a:extLst>
          </p:cNvPr>
          <p:cNvSpPr/>
          <p:nvPr userDrawn="1"/>
        </p:nvSpPr>
        <p:spPr>
          <a:xfrm>
            <a:off x="1503681" y="6329680"/>
            <a:ext cx="10688319" cy="528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dirty="0">
                <a:solidFill>
                  <a:srgbClr val="C5E0B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Ciências da Computação | 3. Algoritmos da vida diária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699904-77FD-411C-85D4-FB62845AF0EA}"/>
              </a:ext>
            </a:extLst>
          </p:cNvPr>
          <p:cNvSpPr/>
          <p:nvPr userDrawn="1"/>
        </p:nvSpPr>
        <p:spPr>
          <a:xfrm>
            <a:off x="0" y="6329680"/>
            <a:ext cx="3027680" cy="528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3B38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Educação Pré-Escolar</a:t>
            </a:r>
          </a:p>
        </p:txBody>
      </p:sp>
    </p:spTree>
    <p:extLst>
      <p:ext uri="{BB962C8B-B14F-4D97-AF65-F5344CB8AC3E}">
        <p14:creationId xmlns:p14="http://schemas.microsoft.com/office/powerpoint/2010/main" val="166042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44D97AFE-E1F8-30E1-C03F-93940215D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12" y="2921176"/>
            <a:ext cx="5276088" cy="1015645"/>
          </a:xfrm>
          <a:prstGeom prst="rect">
            <a:avLst/>
          </a:prstGeom>
        </p:spPr>
      </p:pic>
      <p:pic>
        <p:nvPicPr>
          <p:cNvPr id="3" name="Imagem 2" descr="Uma imagem com Gráficos, clipart, design gráfico&#10;&#10;Descrição gerada automaticamente">
            <a:extLst>
              <a:ext uri="{FF2B5EF4-FFF2-40B4-BE49-F238E27FC236}">
                <a16:creationId xmlns:a16="http://schemas.microsoft.com/office/drawing/2014/main" id="{C232C207-6F56-F459-EB44-9AAACB5FA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561" y="2759571"/>
            <a:ext cx="3628920" cy="13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6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567E9DE-92E3-27C1-97DA-3F1436D1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F30EF5A-A7E2-0B1A-3BB0-FBBC5979EA00}"/>
              </a:ext>
            </a:extLst>
          </p:cNvPr>
          <p:cNvSpPr/>
          <p:nvPr/>
        </p:nvSpPr>
        <p:spPr>
          <a:xfrm>
            <a:off x="265283" y="395723"/>
            <a:ext cx="3011465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pt-PT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Atividade 3 - Algoritmos da vida diária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lide_2.jpg">
            <a:extLst>
              <a:ext uri="{FF2B5EF4-FFF2-40B4-BE49-F238E27FC236}">
                <a16:creationId xmlns:a16="http://schemas.microsoft.com/office/drawing/2014/main" id="{4077BC19-818B-BFF5-B0FF-D0C23F7AB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32377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995B259-8F6C-4CBE-A217-DA170861923E}"/>
              </a:ext>
            </a:extLst>
          </p:cNvPr>
          <p:cNvSpPr/>
          <p:nvPr/>
        </p:nvSpPr>
        <p:spPr>
          <a:xfrm>
            <a:off x="265283" y="395723"/>
            <a:ext cx="3531736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pt-PT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Atividade 3 - Uma receita também tem passos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slide_3.jpg">
            <a:extLst>
              <a:ext uri="{FF2B5EF4-FFF2-40B4-BE49-F238E27FC236}">
                <a16:creationId xmlns:a16="http://schemas.microsoft.com/office/drawing/2014/main" id="{D42EBE56-1FDB-D0FC-9BD8-789BE233E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32377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E36091E-7B85-FB92-7710-613E02EF88BF}"/>
              </a:ext>
            </a:extLst>
          </p:cNvPr>
          <p:cNvSpPr/>
          <p:nvPr/>
        </p:nvSpPr>
        <p:spPr>
          <a:xfrm>
            <a:off x="265283" y="395723"/>
            <a:ext cx="2534668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pt-PT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Atividade 3 - Escovar os dentes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0DDF094-4510-42C4-E96F-25E4B0800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32377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C14AA51-0724-BB58-817B-C19802725AE4}"/>
              </a:ext>
            </a:extLst>
          </p:cNvPr>
          <p:cNvSpPr/>
          <p:nvPr/>
        </p:nvSpPr>
        <p:spPr>
          <a:xfrm>
            <a:off x="265283" y="395723"/>
            <a:ext cx="2365904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pt-PT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Atividade 3 - Vestir por ordem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lide_5.jpg">
            <a:extLst>
              <a:ext uri="{FF2B5EF4-FFF2-40B4-BE49-F238E27FC236}">
                <a16:creationId xmlns:a16="http://schemas.microsoft.com/office/drawing/2014/main" id="{6BF4B227-EB06-DBDA-7E23-CC16C68A8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32377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F0FBC4D-7C77-A90B-B112-4F0701DAC7D0}"/>
              </a:ext>
            </a:extLst>
          </p:cNvPr>
          <p:cNvSpPr/>
          <p:nvPr/>
        </p:nvSpPr>
        <p:spPr>
          <a:xfrm>
            <a:off x="265283" y="395723"/>
            <a:ext cx="2706190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pt-PT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Atividade 3 - Organizar os cartões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9318238-98A6-C156-2F67-CC0302BE5DB2}"/>
              </a:ext>
            </a:extLst>
          </p:cNvPr>
          <p:cNvSpPr/>
          <p:nvPr/>
        </p:nvSpPr>
        <p:spPr>
          <a:xfrm>
            <a:off x="265283" y="395723"/>
            <a:ext cx="3924472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pt-PT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Atividade 3 - O que aprendemos sobre algoritmos?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F55A055-FFC4-280E-24E7-6DC3E7639384}"/>
              </a:ext>
            </a:extLst>
          </p:cNvPr>
          <p:cNvGrpSpPr/>
          <p:nvPr/>
        </p:nvGrpSpPr>
        <p:grpSpPr>
          <a:xfrm>
            <a:off x="0" y="0"/>
            <a:ext cx="12192000" cy="6337738"/>
            <a:chOff x="0" y="0"/>
            <a:chExt cx="12192000" cy="633773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8C8F205-1CD1-D524-FB9A-CC227958B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337738"/>
            </a:xfrm>
            <a:prstGeom prst="rect">
              <a:avLst/>
            </a:prstGeom>
          </p:spPr>
        </p:pic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496937F7-7D3C-E64F-A1C9-9CEA637F32E5}"/>
                </a:ext>
              </a:extLst>
            </p:cNvPr>
            <p:cNvSpPr/>
            <p:nvPr/>
          </p:nvSpPr>
          <p:spPr>
            <a:xfrm rot="557217">
              <a:off x="10512021" y="5024972"/>
              <a:ext cx="104175" cy="150018"/>
            </a:xfrm>
            <a:prstGeom prst="roundRect">
              <a:avLst/>
            </a:prstGeom>
            <a:solidFill>
              <a:srgbClr val="3E98C4">
                <a:alpha val="65098"/>
              </a:srgb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9940686-9806-A26A-FD17-A48C5018436F}"/>
              </a:ext>
            </a:extLst>
          </p:cNvPr>
          <p:cNvGrpSpPr/>
          <p:nvPr/>
        </p:nvGrpSpPr>
        <p:grpSpPr>
          <a:xfrm>
            <a:off x="2448529" y="2352527"/>
            <a:ext cx="7294941" cy="2152946"/>
            <a:chOff x="2448529" y="2376012"/>
            <a:chExt cx="7294941" cy="2152946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E5941B7B-C7D3-B036-F20D-50BB46082516}"/>
                </a:ext>
              </a:extLst>
            </p:cNvPr>
            <p:cNvGrpSpPr/>
            <p:nvPr/>
          </p:nvGrpSpPr>
          <p:grpSpPr>
            <a:xfrm>
              <a:off x="2448529" y="2376012"/>
              <a:ext cx="7294941" cy="1180002"/>
              <a:chOff x="2491039" y="4757542"/>
              <a:chExt cx="7294941" cy="1180002"/>
            </a:xfrm>
          </p:grpSpPr>
          <p:pic>
            <p:nvPicPr>
              <p:cNvPr id="5" name="Picture 2" descr="cc logo">
                <a:extLst>
                  <a:ext uri="{FF2B5EF4-FFF2-40B4-BE49-F238E27FC236}">
                    <a16:creationId xmlns:a16="http://schemas.microsoft.com/office/drawing/2014/main" id="{A16D6373-4F17-DA85-49AD-25E958B10B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1039" y="4757542"/>
                <a:ext cx="1167302" cy="1167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AA477D1A-9ED3-9AB3-E2C9-3952E2C43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039" y="4757542"/>
                <a:ext cx="1167302" cy="1167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>
                <a:extLst>
                  <a:ext uri="{FF2B5EF4-FFF2-40B4-BE49-F238E27FC236}">
                    <a16:creationId xmlns:a16="http://schemas.microsoft.com/office/drawing/2014/main" id="{8E38ADCC-6195-87A4-9506-B4F7F92ADB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5039" y="4760828"/>
                <a:ext cx="1176716" cy="1176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5">
                <a:extLst>
                  <a:ext uri="{FF2B5EF4-FFF2-40B4-BE49-F238E27FC236}">
                    <a16:creationId xmlns:a16="http://schemas.microsoft.com/office/drawing/2014/main" id="{FE972040-6AE1-BBA3-CF61-4B16FE7F86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9264" y="4760828"/>
                <a:ext cx="1176716" cy="1176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16C02D4-311D-F8DF-3B34-784263A0DE01}"/>
                </a:ext>
              </a:extLst>
            </p:cNvPr>
            <p:cNvSpPr/>
            <p:nvPr/>
          </p:nvSpPr>
          <p:spPr>
            <a:xfrm>
              <a:off x="3048000" y="3656924"/>
              <a:ext cx="6096000" cy="8720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pt-PT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 </a:t>
              </a:r>
              <a:r>
                <a:rPr lang="pt-PT" dirty="0">
                  <a:solidFill>
                    <a:srgbClr val="000000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Atribuição-</a:t>
              </a:r>
              <a:r>
                <a:rPr lang="pt-PT" dirty="0" err="1">
                  <a:solidFill>
                    <a:srgbClr val="000000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NãoComercial</a:t>
              </a:r>
              <a:r>
                <a:rPr lang="pt-PT" dirty="0">
                  <a:solidFill>
                    <a:srgbClr val="000000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-</a:t>
              </a:r>
              <a:r>
                <a:rPr lang="pt-PT" dirty="0" err="1">
                  <a:solidFill>
                    <a:srgbClr val="000000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CompartilhaIgual</a:t>
              </a:r>
              <a:r>
                <a:rPr lang="pt-PT" dirty="0">
                  <a:solidFill>
                    <a:srgbClr val="000000"/>
                  </a:solidFill>
                  <a:latin typeface="Helvetica" panose="020B060402020202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 4.0 Internacional (CC BY-NC-SA 4.0)</a:t>
              </a:r>
              <a:endParaRPr lang="pt-PT" b="1" dirty="0">
                <a:effectLst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041998-084F-2824-56C4-C4CA3078DBC0}"/>
              </a:ext>
            </a:extLst>
          </p:cNvPr>
          <p:cNvSpPr txBox="1"/>
          <p:nvPr/>
        </p:nvSpPr>
        <p:spPr>
          <a:xfrm>
            <a:off x="2220791" y="5628070"/>
            <a:ext cx="7750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b="1" i="0" dirty="0">
                <a:solidFill>
                  <a:srgbClr val="22222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Nota: </a:t>
            </a:r>
            <a:r>
              <a:rPr lang="pt-PT" b="0" i="0" dirty="0">
                <a:solidFill>
                  <a:srgbClr val="22222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As imagens deste documento foram criadas com o GPT - 5.5</a:t>
            </a:r>
            <a:endParaRPr lang="pt-P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1112</Words>
  <Application>Microsoft Office PowerPoint</Application>
  <PresentationFormat>Ecrã Panorâmico</PresentationFormat>
  <Paragraphs>45</Paragraphs>
  <Slides>8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1" baseType="lpstr">
      <vt:lpstr>Arial</vt:lpstr>
      <vt:lpstr>Helvetica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2 - Componentes do computador - sem texto com notas</dc:title>
  <dc:subject>Aula 2 - Componentes do computador</dc:subject>
  <dc:creator>Rodolfo Pinto</dc:creator>
  <cp:lastModifiedBy>Rodolfo Duarte Pinto</cp:lastModifiedBy>
  <cp:revision>3</cp:revision>
  <dcterms:created xsi:type="dcterms:W3CDTF">2026-05-19T18:24:04Z</dcterms:created>
  <dcterms:modified xsi:type="dcterms:W3CDTF">2026-06-23T11:14:12Z</dcterms:modified>
</cp:coreProperties>
</file>